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5"/>
  </p:notesMasterIdLst>
  <p:sldIdLst>
    <p:sldId id="257" r:id="rId4"/>
    <p:sldId id="258" r:id="rId5"/>
    <p:sldId id="259" r:id="rId6"/>
    <p:sldId id="260" r:id="rId7"/>
    <p:sldId id="266" r:id="rId8"/>
    <p:sldId id="261" r:id="rId9"/>
    <p:sldId id="262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Roboto Black" panose="020B0604020202020204" charset="0"/>
      <p:bold r:id="rId26"/>
      <p:boldItalic r:id="rId27"/>
    </p:embeddedFont>
    <p:embeddedFont>
      <p:font typeface="Roboto Thin" panose="020B060402020202020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Dosis" panose="020B0604020202020204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0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40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203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129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235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17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64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980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89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09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42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685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29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02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953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56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44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  <a:r>
              <a:rPr lang="en-US" sz="4400" b="0" i="0" u="none" strike="noStrike" cap="none" dirty="0" err="1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4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4400" b="0" i="0" u="none" strike="noStrike" cap="none" dirty="0">
              <a:solidFill>
                <a:schemeClr val="lt1"/>
              </a:solidFill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Alec Vitosky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06/19/2018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3.1.2 Home Try-On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336464" y="1201325"/>
            <a:ext cx="1713535" cy="36870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LIMIT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5;</a:t>
            </a:r>
            <a:r>
              <a:rPr lang="en-US" sz="900" dirty="0"/>
              <a:t/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6"/>
            <a:ext cx="6882044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Home Try-On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 details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are the columns and the first five rows in the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home try-on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table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295694852"/>
              </p:ext>
            </p:extLst>
          </p:nvPr>
        </p:nvGraphicFramePr>
        <p:xfrm>
          <a:off x="177975" y="1846738"/>
          <a:ext cx="6882044" cy="304159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29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0719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user_id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  <a:latin typeface="Oxygen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number_of_pairs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  <a:latin typeface="Oxygen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  <a:latin typeface="Oxygen"/>
                        </a:rPr>
                        <a:t>address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8ba0d2d5-1a31-403e-9fa5-79540f8477f9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287 Pell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4e71850e-8bbf-4e6b-accc-49a7bb46c586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347 Madison Square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3bc8f97f-2336-4dab-bd86-e391609dab97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182 Cornelia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9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3.1.3 Purchase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336464" y="1201325"/>
            <a:ext cx="1713535" cy="35955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purchase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LIMIT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5;</a:t>
            </a:r>
            <a:r>
              <a:rPr lang="en-US" sz="900" dirty="0"/>
              <a:t/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6"/>
            <a:ext cx="6882044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Purchase table details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Below are the columns and the first five rows in the purchase table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660600967"/>
              </p:ext>
            </p:extLst>
          </p:nvPr>
        </p:nvGraphicFramePr>
        <p:xfrm>
          <a:off x="177975" y="1846738"/>
          <a:ext cx="6882045" cy="295015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6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895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1190471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  <a:gridCol w="1190471">
                  <a:extLst>
                    <a:ext uri="{9D8B030D-6E8A-4147-A177-3AD203B41FA5}">
                      <a16:colId xmlns:a16="http://schemas.microsoft.com/office/drawing/2014/main" val="3971724698"/>
                    </a:ext>
                  </a:extLst>
                </a:gridCol>
                <a:gridCol w="1190471">
                  <a:extLst>
                    <a:ext uri="{9D8B030D-6E8A-4147-A177-3AD203B41FA5}">
                      <a16:colId xmlns:a16="http://schemas.microsoft.com/office/drawing/2014/main" val="4170540353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00a9dd17-36c8-430c-9d76-df49d4197dcf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00e15fe0-c86f-4818-9c63-3422211baa97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017506f7-aba1-4b9d-8b7b-f4426e71b8ca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0176bfb3-9c51-4b1c-b593-87edab3c54cb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01fdf106-f73c-4d3f-a036-2f3e2ab1ce06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5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3.2.1 Browse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1201325"/>
            <a:ext cx="2553507" cy="35955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DISTINCT 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h.user_id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IS NOT NULL AS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'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h.number_of_pairs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p.user_id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IS NOT NULL AS '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is_purchase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quiz q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h on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h.user_id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purchase p on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LIMIT 5;</a:t>
            </a:r>
            <a:r>
              <a:rPr lang="en-US" sz="900" dirty="0"/>
              <a:t/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6"/>
            <a:ext cx="6127133" cy="7444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Browse table details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Combines data from quiz,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and purchase tables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Shows who tried on glasses, the number of pairs, and if they purchased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25503008"/>
              </p:ext>
            </p:extLst>
          </p:nvPr>
        </p:nvGraphicFramePr>
        <p:xfrm>
          <a:off x="177975" y="2031478"/>
          <a:ext cx="6127133" cy="276541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45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135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1620530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</a:tblGrid>
              <a:tr h="344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is_home_try_on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is_purchase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95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4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3.2.2 Purchase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WITH funnels AS (SELECT DISTINCT 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h.user_id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is not null as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h.number_of_pairs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p.user_id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is not null as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is_purchase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quiz q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purchase p on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p.user_id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LEFT JOIN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h on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COUNT(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WHEN is_purchase = 1 THEN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 NULL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END) as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num_purchase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FROM funnels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6127133" cy="10315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Purchase table details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Combines data from quiz, </a:t>
            </a:r>
            <a:r>
              <a:rPr lang="en-US" sz="1200" dirty="0" err="1" smtClean="0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, and purchase tables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Shows number of quiz participants who tried on glasses, the number of pairs that they tried on, and then if the number who ended up purchasing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28512998"/>
              </p:ext>
            </p:extLst>
          </p:nvPr>
        </p:nvGraphicFramePr>
        <p:xfrm>
          <a:off x="177975" y="2648167"/>
          <a:ext cx="6105867" cy="173719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545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754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</a:tblGrid>
              <a:tr h="3447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num_try_on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num_purchase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>
                        <a:solidFill>
                          <a:srgbClr val="3E3E40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954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8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Analyze Results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6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4.1.1 Segmentation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 style, COUNT(*) AS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'Purchased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GROUP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BY style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ORDER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6127133" cy="10315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Segmentation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Shows number purchased by style from those who completed the quiz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Next we can segment even further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025741686"/>
              </p:ext>
            </p:extLst>
          </p:nvPr>
        </p:nvGraphicFramePr>
        <p:xfrm>
          <a:off x="177975" y="2648167"/>
          <a:ext cx="6127133" cy="129640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602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46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3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4.1.2 Number of Pairs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style,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number_of_pairs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FROM purchase p JOIN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home_try_on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h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h.user_id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GROUP BY style,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number_of_pairs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6127133" cy="10315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Number of Pairs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About 60% of purchases came from trying on 5 pairs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About 40% of purchases came from trying on 3 pairs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Gender doesn’t matter, both prefer 5 pairs but not significantly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758629250"/>
              </p:ext>
            </p:extLst>
          </p:nvPr>
        </p:nvGraphicFramePr>
        <p:xfrm>
          <a:off x="177975" y="2648167"/>
          <a:ext cx="6127134" cy="238900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51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7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672">
                  <a:extLst>
                    <a:ext uri="{9D8B030D-6E8A-4147-A177-3AD203B41FA5}">
                      <a16:colId xmlns:a16="http://schemas.microsoft.com/office/drawing/2014/main" val="96232902"/>
                    </a:ext>
                  </a:extLst>
                </a:gridCol>
              </a:tblGrid>
              <a:tr h="433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number_of_pairs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68477"/>
                  </a:ext>
                </a:extLst>
              </a:tr>
              <a:tr h="4970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0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9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4.2.1 Women’s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model_name, color,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WHERE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GROUP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ORDER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6127133" cy="691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Women’s style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Shows each Women’s style ordered by popularity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438589022"/>
              </p:ext>
            </p:extLst>
          </p:nvPr>
        </p:nvGraphicFramePr>
        <p:xfrm>
          <a:off x="177975" y="2043485"/>
          <a:ext cx="6127135" cy="293972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179570797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68445798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3406251683"/>
                    </a:ext>
                  </a:extLst>
                </a:gridCol>
              </a:tblGrid>
              <a:tr h="427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Olive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Pearled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7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4.2.2 Women’s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model_name,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model_name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color,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color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'W%'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price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59721973"/>
              </p:ext>
            </p:extLst>
          </p:nvPr>
        </p:nvGraphicFramePr>
        <p:xfrm>
          <a:off x="177974" y="1159316"/>
          <a:ext cx="6111507" cy="387785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0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9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Eugene 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Lucy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Olive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33896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color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Rosewood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Rose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55811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Pearled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5179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Elderflower Crystal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1229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0616"/>
                  </a:ext>
                </a:extLst>
              </a:tr>
              <a:tr h="3389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84901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37468"/>
                  </a:ext>
                </a:extLst>
              </a:tr>
              <a:tr h="2824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869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8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4.3.1 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model_name, color,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6127133" cy="69108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Men’s style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Shows each Men’s style ordered by popularity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807841554"/>
              </p:ext>
            </p:extLst>
          </p:nvPr>
        </p:nvGraphicFramePr>
        <p:xfrm>
          <a:off x="177975" y="2043485"/>
          <a:ext cx="6127135" cy="2939723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5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179570797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2684457983"/>
                    </a:ext>
                  </a:extLst>
                </a:gridCol>
                <a:gridCol w="1293143">
                  <a:extLst>
                    <a:ext uri="{9D8B030D-6E8A-4147-A177-3AD203B41FA5}">
                      <a16:colId xmlns:a16="http://schemas.microsoft.com/office/drawing/2014/main" val="3406251683"/>
                    </a:ext>
                  </a:extLst>
                </a:gridCol>
              </a:tblGrid>
              <a:tr h="4274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product_id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8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Driftwood 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Layered Tortoise Matte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Sea Glass 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4903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Monocle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Endangered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</a:t>
            </a: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192696"/>
            <a:ext cx="8061300" cy="332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Become </a:t>
            </a: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familiar with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Try-On </a:t>
            </a:r>
            <a:r>
              <a:rPr lang="en" sz="240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Results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4.3.2 Men’s Style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496493" y="914400"/>
            <a:ext cx="2553507" cy="412277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model_name,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model_name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color,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color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SELECT price, COUNT(*) AS 'Purchased'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FROM purchase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WHERE style LIKE 'M%'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GROUP BY price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Purchased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87565030"/>
              </p:ext>
            </p:extLst>
          </p:nvPr>
        </p:nvGraphicFramePr>
        <p:xfrm>
          <a:off x="177974" y="1159316"/>
          <a:ext cx="6111507" cy="3890126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30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3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model_name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Dawes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Brady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469685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Monocle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744217"/>
                  </a:ext>
                </a:extLst>
              </a:tr>
              <a:tr h="3159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color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  <a:cs typeface="Arial"/>
                        <a:sym typeface="Arial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8896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Driftwood Fade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92046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Layered Tortoise Matte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355811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Jet 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5179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Sea Glass 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271229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Endangered Tortoise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40616"/>
                  </a:ext>
                </a:extLst>
              </a:tr>
              <a:tr h="3159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price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Purchased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84901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037468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869134"/>
                  </a:ext>
                </a:extLst>
              </a:tr>
              <a:tr h="2632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841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1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4.4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Women’s and Men’s style analysis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6611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Women’s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style analysis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 purchased 252 glasses from our results which represented 51% of our sample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strongly prefer </a:t>
            </a: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Eugene Narrow and Lucy models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 are interested in higher priced glasses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Women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do not have a strong preference in terms of color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16"/>
          <p:cNvSpPr txBox="1"/>
          <p:nvPr/>
        </p:nvSpPr>
        <p:spPr>
          <a:xfrm>
            <a:off x="177975" y="3182525"/>
            <a:ext cx="8520600" cy="1699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Men’s style analysis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 purchased 243 glasses from our results which represented 49% of our sample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 strongly prefer Dawes and Brady models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Men are willing to pay for glasses at any price range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Men do not have a strong preference in terms of color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3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4800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24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Survey results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87396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uses a survey on their website to begin their marketing funnel. That data is then used for targeted marketing.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are asked a series of five questions, responses are tracked as is activity on the site after taking the survey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Below is an example of some survey results: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endParaRPr lang="en-US" sz="1200" b="0" i="0" u="none" strike="noStrike" cap="none" dirty="0" smtClean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126414025"/>
              </p:ext>
            </p:extLst>
          </p:nvPr>
        </p:nvGraphicFramePr>
        <p:xfrm>
          <a:off x="177975" y="2385392"/>
          <a:ext cx="8520600" cy="254342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92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3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question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response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9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Survey answers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question, COUNT(*) AS 'number of answers'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survey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GROUP BY question;</a:t>
            </a:r>
          </a:p>
          <a:p>
            <a:r>
              <a:rPr lang="en-US" sz="900" dirty="0"/>
              <a:t/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16973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can “give up” at any point during the survey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 the left below are the five questions asked during the survey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On the right below are the number of times that question was successfully answered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Notice that the longer the survey is, the more dropout there is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0191844"/>
              </p:ext>
            </p:extLst>
          </p:nvPr>
        </p:nvGraphicFramePr>
        <p:xfrm>
          <a:off x="177975" y="2582944"/>
          <a:ext cx="4920900" cy="23732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57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question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number of answers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71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3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2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Survey completion rate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88607" y="1360967"/>
            <a:ext cx="3702909" cy="341305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After exporting data to Excel, “completion rate” column is created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Completion rate shows when survey participants quit the survey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Only 80% of users who answered Q2 answered Q3</a:t>
            </a:r>
          </a:p>
          <a:p>
            <a:pPr marL="171450" lvl="2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Pehaps if first pair of glasses, users may not know if they prefer Round, Rectangular, or Square glasses and want to see all options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b="0" i="0" u="none" strike="noStrike" cap="none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Only 75% of users who answered Q4 answered Q5</a:t>
            </a:r>
          </a:p>
          <a:p>
            <a:pPr marL="171450" lvl="1" indent="-171450">
              <a:lnSpc>
                <a:spcPct val="115000"/>
              </a:lnSpc>
              <a:buSzPts val="1200"/>
              <a:buFont typeface="Arial"/>
              <a:buChar char="●"/>
            </a:pP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Assumption for people dropping out on Q5 is that they have not recently gotten an eye exam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232760811"/>
              </p:ext>
            </p:extLst>
          </p:nvPr>
        </p:nvGraphicFramePr>
        <p:xfrm>
          <a:off x="4072848" y="1862012"/>
          <a:ext cx="4759452" cy="25264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989242">
                  <a:extLst>
                    <a:ext uri="{9D8B030D-6E8A-4147-A177-3AD203B41FA5}">
                      <a16:colId xmlns:a16="http://schemas.microsoft.com/office/drawing/2014/main" val="663703741"/>
                    </a:ext>
                  </a:extLst>
                </a:gridCol>
                <a:gridCol w="1322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question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cap="none" dirty="0" smtClean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number of answers</a:t>
                      </a:r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completion rate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1. What are you looking for?</a:t>
                      </a:r>
                    </a:p>
                  </a:txBody>
                  <a:tcPr marL="9525" marR="9525" marT="9525" marB="0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500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100%</a:t>
                      </a:r>
                    </a:p>
                  </a:txBody>
                  <a:tcPr marL="9525" marR="9525" marT="9525" marB="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2. What's your fit?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3. Which shapes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80%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4. Which colors do you like?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361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95%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5. When was your last eye exam?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270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3E3E40"/>
                          </a:solidFill>
                          <a:effectLst/>
                          <a:latin typeface="Inherit"/>
                        </a:rPr>
                        <a:t>75%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 smtClean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Home Try-On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6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3.1.1 Quiz Table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7336464" y="1201325"/>
            <a:ext cx="1713535" cy="359557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 SQL Query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quiz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LIMIT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5;</a:t>
            </a:r>
            <a:r>
              <a:rPr lang="en-US" sz="900" dirty="0"/>
              <a:t/>
            </a:r>
            <a:br>
              <a:rPr lang="en-US" sz="900" dirty="0"/>
            </a:b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6"/>
            <a:ext cx="6882044" cy="574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Quiz table details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 smtClean="0">
                <a:latin typeface="Roboto"/>
                <a:ea typeface="Roboto"/>
                <a:cs typeface="Roboto"/>
                <a:sym typeface="Roboto"/>
              </a:rPr>
              <a:t>Below are the columns and the first five rows in the quiz table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671909134"/>
              </p:ext>
            </p:extLst>
          </p:nvPr>
        </p:nvGraphicFramePr>
        <p:xfrm>
          <a:off x="177975" y="1846738"/>
          <a:ext cx="6882045" cy="2950159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34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995">
                  <a:extLst>
                    <a:ext uri="{9D8B030D-6E8A-4147-A177-3AD203B41FA5}">
                      <a16:colId xmlns:a16="http://schemas.microsoft.com/office/drawing/2014/main" val="262954833"/>
                    </a:ext>
                  </a:extLst>
                </a:gridCol>
                <a:gridCol w="1439474">
                  <a:extLst>
                    <a:ext uri="{9D8B030D-6E8A-4147-A177-3AD203B41FA5}">
                      <a16:colId xmlns:a16="http://schemas.microsoft.com/office/drawing/2014/main" val="2340425329"/>
                    </a:ext>
                  </a:extLst>
                </a:gridCol>
                <a:gridCol w="1439474">
                  <a:extLst>
                    <a:ext uri="{9D8B030D-6E8A-4147-A177-3AD203B41FA5}">
                      <a16:colId xmlns:a16="http://schemas.microsoft.com/office/drawing/2014/main" val="3971724698"/>
                    </a:ext>
                  </a:extLst>
                </a:gridCol>
              </a:tblGrid>
              <a:tr h="3719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user_id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style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fit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shape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color</a:t>
                      </a:r>
                    </a:p>
                  </a:txBody>
                  <a:tcPr marL="76200" marR="76200" marT="76200" marB="7620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Tortoise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05576"/>
                  </a:ext>
                </a:extLst>
              </a:tr>
              <a:tr h="3861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Narrow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ce965c4d-7a2b-4db6-9847-601747fa7812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Women's Styles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Wide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Rectangular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solidFill>
                            <a:srgbClr val="3E3E40"/>
                          </a:solidFill>
                          <a:effectLst/>
                          <a:latin typeface="Roboto" panose="020B0604020202020204" charset="0"/>
                          <a:ea typeface="Roboto" panose="020B0604020202020204" charset="0"/>
                        </a:rPr>
                        <a:t>Black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78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1542</Words>
  <Application>Microsoft Office PowerPoint</Application>
  <PresentationFormat>On-screen Show (16:9)</PresentationFormat>
  <Paragraphs>489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Roboto Black</vt:lpstr>
      <vt:lpstr>Courier New</vt:lpstr>
      <vt:lpstr>Roboto Thin</vt:lpstr>
      <vt:lpstr>Segoe UI</vt:lpstr>
      <vt:lpstr>Roboto</vt:lpstr>
      <vt:lpstr>inherit</vt:lpstr>
      <vt:lpstr>Oxygen</vt:lpstr>
      <vt:lpstr>inherit</vt:lpstr>
      <vt:lpstr>Arial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Vitosky, Alec</dc:creator>
  <cp:lastModifiedBy>Vitosky, Alec</cp:lastModifiedBy>
  <cp:revision>31</cp:revision>
  <dcterms:modified xsi:type="dcterms:W3CDTF">2018-06-18T16:47:25Z</dcterms:modified>
</cp:coreProperties>
</file>